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5" r:id="rId2"/>
    <p:sldId id="276" r:id="rId3"/>
    <p:sldId id="271" r:id="rId4"/>
    <p:sldId id="258" r:id="rId5"/>
    <p:sldId id="277" r:id="rId6"/>
    <p:sldId id="272" r:id="rId7"/>
    <p:sldId id="280" r:id="rId8"/>
    <p:sldId id="278" r:id="rId9"/>
    <p:sldId id="295" r:id="rId10"/>
    <p:sldId id="281" r:id="rId11"/>
    <p:sldId id="279" r:id="rId12"/>
    <p:sldId id="296" r:id="rId13"/>
    <p:sldId id="282" r:id="rId14"/>
    <p:sldId id="283" r:id="rId15"/>
    <p:sldId id="284" r:id="rId16"/>
    <p:sldId id="297" r:id="rId17"/>
    <p:sldId id="285" r:id="rId18"/>
    <p:sldId id="286" r:id="rId19"/>
    <p:sldId id="257" r:id="rId20"/>
    <p:sldId id="259" r:id="rId21"/>
    <p:sldId id="260" r:id="rId22"/>
    <p:sldId id="273" r:id="rId23"/>
    <p:sldId id="298" r:id="rId24"/>
    <p:sldId id="287" r:id="rId25"/>
    <p:sldId id="288" r:id="rId26"/>
    <p:sldId id="274" r:id="rId27"/>
    <p:sldId id="289" r:id="rId28"/>
    <p:sldId id="290" r:id="rId29"/>
    <p:sldId id="291" r:id="rId30"/>
    <p:sldId id="292" r:id="rId31"/>
    <p:sldId id="293" r:id="rId32"/>
    <p:sldId id="294" r:id="rId33"/>
  </p:sldIdLst>
  <p:sldSz cx="9144000" cy="6858000" type="screen4x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324564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678428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4EE2B9A-2DE8-4988-8A99-B4C6CBFEEF27}" type="slidenum">
              <a:rPr lang="it-IT" smtClean="0"/>
              <a:pPr/>
              <a:t>‹N›</a:t>
            </a:fld>
            <a:endParaRPr 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351765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1953628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4EE2B9A-2DE8-4988-8A99-B4C6CBFEEF27}" type="slidenum">
              <a:rPr lang="it-IT" smtClean="0"/>
              <a:pPr/>
              <a:t>‹N›</a:t>
            </a:fld>
            <a:endParaRPr 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866024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4091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1602152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330685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211461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186783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1337597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8" name="Footer Placeholder 7"/>
          <p:cNvSpPr>
            <a:spLocks noGrp="1"/>
          </p:cNvSpPr>
          <p:nvPr>
            <p:ph type="ftr" sz="quarter" idx="11"/>
          </p:nvPr>
        </p:nvSpPr>
        <p:spPr/>
        <p:txBody>
          <a:bodyPr/>
          <a:lstStyle/>
          <a:p>
            <a:endParaRPr 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225512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4" name="Footer Placeholder 3"/>
          <p:cNvSpPr>
            <a:spLocks noGrp="1"/>
          </p:cNvSpPr>
          <p:nvPr>
            <p:ph type="ftr" sz="quarter" idx="11"/>
          </p:nvPr>
        </p:nvSpPr>
        <p:spPr/>
        <p:txBody>
          <a:bodyPr/>
          <a:lstStyle/>
          <a:p>
            <a:endParaRPr 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68284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2455264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2631839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210528D-A894-4E87-BA4D-55BD8BB8E0D5}" type="datetimeFigureOut">
              <a:rPr lang="it-IT" smtClean="0"/>
              <a:pPr/>
              <a:t>01/02/2022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1037334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210528D-A894-4E87-BA4D-55BD8BB8E0D5}" type="datetimeFigureOut">
              <a:rPr lang="it-IT" smtClean="0"/>
              <a:pPr/>
              <a:t>01/02/2022</a:t>
            </a:fld>
            <a:endParaRPr 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4EE2B9A-2DE8-4988-8A99-B4C6CBFEEF27}" type="slidenum">
              <a:rPr lang="it-IT" smtClean="0"/>
              <a:pPr/>
              <a:t>‹N›</a:t>
            </a:fld>
            <a:endParaRPr lang="it-IT"/>
          </a:p>
        </p:txBody>
      </p:sp>
    </p:spTree>
    <p:extLst>
      <p:ext uri="{BB962C8B-B14F-4D97-AF65-F5344CB8AC3E}">
        <p14:creationId xmlns="" xmlns:p14="http://schemas.microsoft.com/office/powerpoint/2010/main" val="8600137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smtClean="0"/>
              <a:t>L’ipotesi diagnostica e la sua importanza nell’aiuto al bambino in difficoltà</a:t>
            </a:r>
            <a:endParaRPr lang="it-IT" dirty="0"/>
          </a:p>
        </p:txBody>
      </p:sp>
      <p:sp>
        <p:nvSpPr>
          <p:cNvPr id="3" name="Sottotitolo 2"/>
          <p:cNvSpPr>
            <a:spLocks noGrp="1"/>
          </p:cNvSpPr>
          <p:nvPr>
            <p:ph type="subTitle" idx="1"/>
          </p:nvPr>
        </p:nvSpPr>
        <p:spPr/>
        <p:txBody>
          <a:bodyPr/>
          <a:lstStyle/>
          <a:p>
            <a:r>
              <a:rPr lang="it-IT" dirty="0"/>
              <a:t>Ester Chicco</a:t>
            </a:r>
          </a:p>
          <a:p>
            <a:r>
              <a:rPr lang="it-IT" dirty="0"/>
              <a:t>01 febbraio 2022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14480" y="1214422"/>
            <a:ext cx="6591985" cy="1468800"/>
          </a:xfrm>
        </p:spPr>
        <p:txBody>
          <a:bodyPr/>
          <a:lstStyle/>
          <a:p>
            <a:pPr algn="ctr"/>
            <a:r>
              <a:rPr lang="it-IT" dirty="0"/>
              <a:t>L’osservazione diretta</a:t>
            </a:r>
          </a:p>
        </p:txBody>
      </p:sp>
      <p:sp>
        <p:nvSpPr>
          <p:cNvPr id="3" name="Segnaposto testo 2"/>
          <p:cNvSpPr>
            <a:spLocks noGrp="1"/>
          </p:cNvSpPr>
          <p:nvPr>
            <p:ph type="body" idx="1"/>
          </p:nvPr>
        </p:nvSpPr>
        <p:spPr/>
        <p:txBody>
          <a:bodyPr>
            <a:normAutofit fontScale="77500" lnSpcReduction="20000"/>
          </a:bodyPr>
          <a:lstStyle/>
          <a:p>
            <a:pPr algn="ctr"/>
            <a:r>
              <a:rPr lang="it-IT" sz="3200" dirty="0"/>
              <a:t>Il bambino ci racconta la sua sofferenza attraverso il corpo, il gioco, il movimento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 segnali di </a:t>
            </a:r>
            <a:r>
              <a:rPr lang="it-IT" dirty="0" smtClean="0"/>
              <a:t>sofferenza nei più piccoli </a:t>
            </a:r>
            <a:endParaRPr lang="it-IT" dirty="0"/>
          </a:p>
        </p:txBody>
      </p:sp>
      <p:sp>
        <p:nvSpPr>
          <p:cNvPr id="3" name="Segnaposto contenuto 2"/>
          <p:cNvSpPr>
            <a:spLocks noGrp="1"/>
          </p:cNvSpPr>
          <p:nvPr>
            <p:ph idx="1"/>
          </p:nvPr>
        </p:nvSpPr>
        <p:spPr/>
        <p:txBody>
          <a:bodyPr>
            <a:normAutofit fontScale="62500" lnSpcReduction="20000"/>
          </a:bodyPr>
          <a:lstStyle/>
          <a:p>
            <a:pPr>
              <a:buNone/>
            </a:pPr>
            <a:endParaRPr lang="it-IT" dirty="0" smtClean="0"/>
          </a:p>
          <a:p>
            <a:pPr lvl="0"/>
            <a:r>
              <a:rPr lang="it-IT" sz="2600" dirty="0" smtClean="0"/>
              <a:t>I disturbi del tono e della motricità</a:t>
            </a:r>
          </a:p>
          <a:p>
            <a:pPr lvl="1"/>
            <a:r>
              <a:rPr lang="it-IT" dirty="0" smtClean="0"/>
              <a:t>Ipotonia</a:t>
            </a:r>
          </a:p>
          <a:p>
            <a:pPr lvl="1"/>
            <a:r>
              <a:rPr lang="it-IT" dirty="0" smtClean="0"/>
              <a:t>Ipertonia</a:t>
            </a:r>
          </a:p>
          <a:p>
            <a:pPr lvl="1"/>
            <a:r>
              <a:rPr lang="it-IT" dirty="0" smtClean="0"/>
              <a:t>Agitazione motoria</a:t>
            </a:r>
          </a:p>
          <a:p>
            <a:pPr lvl="0"/>
            <a:r>
              <a:rPr lang="it-IT" sz="2600" dirty="0" smtClean="0"/>
              <a:t>I disturbi della regolazione degli stati di veglia</a:t>
            </a:r>
          </a:p>
          <a:p>
            <a:pPr lvl="1"/>
            <a:r>
              <a:rPr lang="it-IT" dirty="0" smtClean="0"/>
              <a:t>Quelli che dormono poco</a:t>
            </a:r>
          </a:p>
          <a:p>
            <a:pPr lvl="1"/>
            <a:r>
              <a:rPr lang="it-IT" dirty="0" smtClean="0"/>
              <a:t>I pianti irrefrenabili, l’</a:t>
            </a:r>
            <a:r>
              <a:rPr lang="it-IT" dirty="0" err="1" smtClean="0"/>
              <a:t>inconsolabiità</a:t>
            </a:r>
            <a:endParaRPr lang="it-IT" dirty="0" smtClean="0"/>
          </a:p>
          <a:p>
            <a:pPr lvl="1"/>
            <a:r>
              <a:rPr lang="it-IT" dirty="0" smtClean="0"/>
              <a:t>I neonati troppo calmi</a:t>
            </a:r>
          </a:p>
          <a:p>
            <a:pPr lvl="0"/>
            <a:r>
              <a:rPr lang="it-IT" sz="2600" dirty="0" smtClean="0"/>
              <a:t>I </a:t>
            </a:r>
            <a:r>
              <a:rPr lang="it-IT" sz="2600" dirty="0" err="1" smtClean="0"/>
              <a:t>disurbi</a:t>
            </a:r>
            <a:r>
              <a:rPr lang="it-IT" sz="2600" dirty="0" smtClean="0"/>
              <a:t> digestivi</a:t>
            </a:r>
          </a:p>
          <a:p>
            <a:pPr lvl="1"/>
            <a:r>
              <a:rPr lang="it-IT" dirty="0" smtClean="0"/>
              <a:t>Coliche</a:t>
            </a:r>
          </a:p>
          <a:p>
            <a:pPr lvl="1"/>
            <a:r>
              <a:rPr lang="it-IT" dirty="0" smtClean="0"/>
              <a:t>Rigurgiti</a:t>
            </a:r>
          </a:p>
          <a:p>
            <a:pPr lvl="1"/>
            <a:r>
              <a:rPr lang="it-IT" dirty="0" smtClean="0"/>
              <a:t>Le anoressie precoci</a:t>
            </a:r>
          </a:p>
          <a:p>
            <a:pPr lvl="0"/>
            <a:r>
              <a:rPr lang="it-IT" sz="2600" dirty="0" smtClean="0"/>
              <a:t>Il ritiro precoce</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r>
              <a:rPr lang="it-IT" dirty="0" smtClean="0"/>
              <a:t>E quando sono un po’ più grandi, nel </a:t>
            </a:r>
            <a:r>
              <a:rPr lang="it-IT" dirty="0" err="1" smtClean="0"/>
              <a:t>gioco…</a:t>
            </a:r>
            <a:endParaRPr lang="it-IT" dirty="0"/>
          </a:p>
        </p:txBody>
      </p:sp>
      <p:sp>
        <p:nvSpPr>
          <p:cNvPr id="8" name="Segnaposto contenuto 7"/>
          <p:cNvSpPr>
            <a:spLocks noGrp="1"/>
          </p:cNvSpPr>
          <p:nvPr>
            <p:ph idx="1"/>
          </p:nvPr>
        </p:nvSpPr>
        <p:spPr>
          <a:xfrm>
            <a:off x="1928794" y="2143116"/>
            <a:ext cx="6591985" cy="3777622"/>
          </a:xfrm>
        </p:spPr>
        <p:txBody>
          <a:bodyPr>
            <a:normAutofit fontScale="25000" lnSpcReduction="20000"/>
          </a:bodyPr>
          <a:lstStyle/>
          <a:p>
            <a:pPr lvl="0"/>
            <a:r>
              <a:rPr lang="it-IT" sz="7200" dirty="0" smtClean="0"/>
              <a:t>Le difficoltà</a:t>
            </a:r>
          </a:p>
          <a:p>
            <a:pPr lvl="1"/>
            <a:r>
              <a:rPr lang="it-IT" sz="6400" dirty="0" smtClean="0"/>
              <a:t>ad esprimersi con il linguaggio, ma anche con una mimica efficace</a:t>
            </a:r>
          </a:p>
          <a:p>
            <a:pPr lvl="1"/>
            <a:r>
              <a:rPr lang="it-IT" sz="6400" dirty="0" smtClean="0"/>
              <a:t>A far finta</a:t>
            </a:r>
          </a:p>
          <a:p>
            <a:pPr lvl="1"/>
            <a:r>
              <a:rPr lang="it-IT" sz="6400" dirty="0" smtClean="0"/>
              <a:t>Ad accettare il no e le regole</a:t>
            </a:r>
          </a:p>
          <a:p>
            <a:pPr lvl="1"/>
            <a:r>
              <a:rPr lang="it-IT" sz="6400" dirty="0" smtClean="0"/>
              <a:t>Ad utilizzare l’imitazione come strumento di relazione, comunicazione e conoscenza</a:t>
            </a:r>
          </a:p>
          <a:p>
            <a:pPr lvl="1"/>
            <a:r>
              <a:rPr lang="it-IT" sz="6400" dirty="0" smtClean="0"/>
              <a:t>A mettersi nei panni dell’altro, a condividere</a:t>
            </a:r>
          </a:p>
          <a:p>
            <a:pPr lvl="1"/>
            <a:r>
              <a:rPr lang="it-IT" sz="6400" dirty="0" smtClean="0"/>
              <a:t>ad agire in modo efficace sul mondo</a:t>
            </a:r>
          </a:p>
          <a:p>
            <a:pPr lvl="1"/>
            <a:r>
              <a:rPr lang="it-IT" sz="6400" dirty="0" smtClean="0"/>
              <a:t>A controllare la propria impulsività</a:t>
            </a:r>
          </a:p>
          <a:p>
            <a:pPr lvl="1"/>
            <a:r>
              <a:rPr lang="it-IT" sz="6400" dirty="0" smtClean="0"/>
              <a:t>A venire a patti con la realtà</a:t>
            </a:r>
          </a:p>
          <a:p>
            <a:pPr lvl="0"/>
            <a:r>
              <a:rPr lang="it-IT" sz="7200" dirty="0" smtClean="0"/>
              <a:t>Le ripetizioni nel gioco ed il gioco traumatico</a:t>
            </a:r>
          </a:p>
          <a:p>
            <a:pPr lvl="1"/>
            <a:endParaRPr lang="it-IT" dirty="0" smtClean="0"/>
          </a:p>
          <a:p>
            <a:pPr lvl="1"/>
            <a:endParaRPr lang="it-IT" dirty="0" smtClean="0"/>
          </a:p>
          <a:p>
            <a:pPr lvl="1">
              <a:buNone/>
            </a:pPr>
            <a:r>
              <a:rPr lang="it-IT" dirty="0" smtClean="0"/>
              <a:t>	</a:t>
            </a: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dirty="0"/>
              <a:t>L’osservazione delle nostre risonanze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Gli aspetti culturali nella diagnosi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8794" y="357166"/>
            <a:ext cx="6415799" cy="928694"/>
          </a:xfrm>
        </p:spPr>
        <p:txBody>
          <a:bodyPr>
            <a:noAutofit/>
          </a:bodyPr>
          <a:lstStyle/>
          <a:p>
            <a:pPr algn="ctr"/>
            <a:r>
              <a:rPr lang="it-IT" sz="3200" dirty="0" smtClean="0"/>
              <a:t>4 tipi di interazioni mamma-bambino</a:t>
            </a:r>
            <a:endParaRPr lang="it-IT" sz="3200" dirty="0"/>
          </a:p>
        </p:txBody>
      </p:sp>
      <p:sp>
        <p:nvSpPr>
          <p:cNvPr id="3" name="Segnaposto contenuto 2"/>
          <p:cNvSpPr>
            <a:spLocks noGrp="1"/>
          </p:cNvSpPr>
          <p:nvPr>
            <p:ph idx="1"/>
          </p:nvPr>
        </p:nvSpPr>
        <p:spPr>
          <a:xfrm>
            <a:off x="4743494" y="1500174"/>
            <a:ext cx="3790906" cy="4360878"/>
          </a:xfrm>
        </p:spPr>
        <p:txBody>
          <a:bodyPr/>
          <a:lstStyle/>
          <a:p>
            <a:r>
              <a:rPr lang="it-IT" dirty="0" smtClean="0"/>
              <a:t>Interazioni comportamentali</a:t>
            </a:r>
          </a:p>
          <a:p>
            <a:r>
              <a:rPr lang="it-IT" dirty="0" smtClean="0"/>
              <a:t>Interazioni affettive</a:t>
            </a:r>
          </a:p>
          <a:p>
            <a:r>
              <a:rPr lang="it-IT" dirty="0" smtClean="0"/>
              <a:t>Interazioni </a:t>
            </a:r>
            <a:r>
              <a:rPr lang="it-IT" dirty="0" err="1" smtClean="0"/>
              <a:t>fantasmatiche</a:t>
            </a:r>
            <a:endParaRPr lang="it-IT" dirty="0" smtClean="0"/>
          </a:p>
          <a:p>
            <a:r>
              <a:rPr lang="it-IT" dirty="0" smtClean="0"/>
              <a:t>Interazioni culturali</a:t>
            </a:r>
          </a:p>
          <a:p>
            <a:endParaRPr lang="it-IT" dirty="0" smtClean="0"/>
          </a:p>
          <a:p>
            <a:pPr>
              <a:buNone/>
            </a:pPr>
            <a:r>
              <a:rPr lang="it-IT" dirty="0" smtClean="0"/>
              <a:t>M. Rose Moro: Manuel de </a:t>
            </a:r>
            <a:r>
              <a:rPr lang="it-IT" dirty="0" err="1" smtClean="0"/>
              <a:t>psychopatologie</a:t>
            </a:r>
            <a:r>
              <a:rPr lang="it-IT" dirty="0" smtClean="0"/>
              <a:t> </a:t>
            </a:r>
            <a:r>
              <a:rPr lang="it-IT" dirty="0" err="1" smtClean="0"/>
              <a:t>du</a:t>
            </a:r>
            <a:r>
              <a:rPr lang="it-IT" dirty="0" smtClean="0"/>
              <a:t> </a:t>
            </a:r>
            <a:r>
              <a:rPr lang="it-IT" dirty="0" err="1" smtClean="0"/>
              <a:t>bébé</a:t>
            </a:r>
            <a:r>
              <a:rPr lang="it-IT" dirty="0" smtClean="0"/>
              <a:t> </a:t>
            </a:r>
            <a:r>
              <a:rPr lang="it-IT" dirty="0" err="1" smtClean="0"/>
              <a:t>et</a:t>
            </a:r>
            <a:r>
              <a:rPr lang="it-IT" dirty="0" smtClean="0"/>
              <a:t> de sa </a:t>
            </a:r>
            <a:r>
              <a:rPr lang="it-IT" dirty="0" err="1" smtClean="0"/>
              <a:t>famille</a:t>
            </a:r>
            <a:r>
              <a:rPr lang="it-IT" dirty="0" smtClean="0"/>
              <a:t>, La pensée </a:t>
            </a:r>
            <a:r>
              <a:rPr lang="it-IT" dirty="0" err="1" smtClean="0"/>
              <a:t>sauvage</a:t>
            </a:r>
            <a:r>
              <a:rPr lang="it-IT" dirty="0" smtClean="0"/>
              <a:t>, 2010</a:t>
            </a:r>
            <a:endParaRPr lang="it-IT" dirty="0"/>
          </a:p>
        </p:txBody>
      </p:sp>
      <p:sp>
        <p:nvSpPr>
          <p:cNvPr id="4" name="Segnaposto testo 3"/>
          <p:cNvSpPr>
            <a:spLocks noGrp="1"/>
          </p:cNvSpPr>
          <p:nvPr>
            <p:ph type="body" sz="half" idx="2"/>
          </p:nvPr>
        </p:nvSpPr>
        <p:spPr/>
        <p:txBody>
          <a:bodyPr/>
          <a:lstStyle/>
          <a:p>
            <a:endParaRPr lang="it-IT" dirty="0"/>
          </a:p>
        </p:txBody>
      </p:sp>
      <p:pic>
        <p:nvPicPr>
          <p:cNvPr id="5" name="Immagine 4" descr="https://static.fnac-static.com/multimedia/FR/Images_Produits/FR/fnac.com/Visual_Principal_340/8/1/5/9782859192518/tsp20120919192635/Manuel-de-psychopathologie-du-bebe-et-de-sa-famille.jpg"/>
          <p:cNvPicPr/>
          <p:nvPr/>
        </p:nvPicPr>
        <p:blipFill>
          <a:blip r:embed="rId2"/>
          <a:srcRect/>
          <a:stretch>
            <a:fillRect/>
          </a:stretch>
        </p:blipFill>
        <p:spPr bwMode="auto">
          <a:xfrm>
            <a:off x="1928794" y="1571612"/>
            <a:ext cx="2643206" cy="428628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smtClean="0"/>
              <a:t>Le interazioni culturali</a:t>
            </a:r>
            <a:endParaRPr lang="it-IT" dirty="0"/>
          </a:p>
        </p:txBody>
      </p:sp>
      <p:sp>
        <p:nvSpPr>
          <p:cNvPr id="6" name="Segnaposto contenuto 5"/>
          <p:cNvSpPr>
            <a:spLocks noGrp="1"/>
          </p:cNvSpPr>
          <p:nvPr>
            <p:ph idx="1"/>
          </p:nvPr>
        </p:nvSpPr>
        <p:spPr/>
        <p:txBody>
          <a:bodyPr>
            <a:normAutofit fontScale="92500" lnSpcReduction="10000"/>
          </a:bodyPr>
          <a:lstStyle/>
          <a:p>
            <a:r>
              <a:rPr lang="it-IT" dirty="0" smtClean="0"/>
              <a:t>La cultura definisce il livello delle interazioni direttamente codificate dalle rappresentazioni culturali, ben sapendo che anche i primi tre tipi di interazioni sono in qualche modo codificati ed infiltrati dalla cultura</a:t>
            </a:r>
          </a:p>
          <a:p>
            <a:r>
              <a:rPr lang="it-IT" dirty="0" smtClean="0"/>
              <a:t>Il posto della mamma e del papà, il posto del bambino, della sua natura, dei suoi bisogni e delle loro espressioni, l’immagine che gli adulti hanno di sé in quanto genitori e che si giocano nella loro relazioni con i bambini</a:t>
            </a:r>
          </a:p>
          <a:p>
            <a:r>
              <a:rPr lang="it-IT" dirty="0" smtClean="0"/>
              <a:t>Le rappresentazioni culturali codificano la materialità delle interazioni, le modalità del nutrimento, dell’addormentamento, della quantità e qualità di stimolazioni sensoriali e di linguaggio</a:t>
            </a:r>
          </a:p>
          <a:p>
            <a:r>
              <a:rPr lang="it-IT" dirty="0" smtClean="0"/>
              <a:t>La migrazione porta una rottura in questo tipo di relazioni e può essere un elemento di fragilità</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Particolarità di una diagnosi nei primi anni di vita</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42415" y="857232"/>
            <a:ext cx="6591985" cy="5053990"/>
          </a:xfrm>
        </p:spPr>
        <p:txBody>
          <a:bodyPr/>
          <a:lstStyle/>
          <a:p>
            <a:r>
              <a:rPr lang="it-IT" dirty="0" smtClean="0"/>
              <a:t>Il bambino non può esprimere verbalmente la sua sofferenza, importanza dell’osservazione</a:t>
            </a:r>
          </a:p>
          <a:p>
            <a:r>
              <a:rPr lang="it-IT" dirty="0" smtClean="0"/>
              <a:t>Plasticità dell’organizzazione psichica del bambino</a:t>
            </a:r>
          </a:p>
          <a:p>
            <a:r>
              <a:rPr lang="it-IT" dirty="0" smtClean="0"/>
              <a:t>Ma anche dei circuiti neuronali </a:t>
            </a:r>
          </a:p>
          <a:p>
            <a:r>
              <a:rPr lang="it-IT" dirty="0" smtClean="0"/>
              <a:t>Le prime difficoltà (</a:t>
            </a:r>
            <a:r>
              <a:rPr lang="it-IT" dirty="0" err="1" smtClean="0"/>
              <a:t>Winnicott</a:t>
            </a:r>
            <a:r>
              <a:rPr lang="it-IT" dirty="0" smtClean="0"/>
              <a:t>), se non </a:t>
            </a:r>
            <a:r>
              <a:rPr lang="it-IT" dirty="0" smtClean="0"/>
              <a:t>individuate </a:t>
            </a:r>
            <a:r>
              <a:rPr lang="it-IT" dirty="0" smtClean="0"/>
              <a:t>precocemente, potranno poi trasformarsi in organizzazione patologica</a:t>
            </a:r>
          </a:p>
          <a:p>
            <a:r>
              <a:rPr lang="it-IT" dirty="0" smtClean="0"/>
              <a:t>C’è una continuità fra la normalità e la patologia</a:t>
            </a:r>
          </a:p>
          <a:p>
            <a:r>
              <a:rPr lang="it-IT" dirty="0" smtClean="0"/>
              <a:t>Importanza della relazione in ogni  difficoltà del bambino: “passi sbagliati nel corso della danza”, D. Stern</a:t>
            </a:r>
          </a:p>
          <a:p>
            <a:endParaRPr lang="it-IT"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it-IT" dirty="0"/>
              <a:t>La classificazione diagnostica </a:t>
            </a:r>
            <a:r>
              <a:rPr lang="it-IT" dirty="0" smtClean="0"/>
              <a:t>0-3</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28596" y="1500174"/>
            <a:ext cx="8305800" cy="4071966"/>
          </a:xfrm>
        </p:spPr>
        <p:txBody>
          <a:bodyPr>
            <a:normAutofit/>
          </a:bodyPr>
          <a:lstStyle/>
          <a:p>
            <a:r>
              <a:rPr lang="it-IT" dirty="0" smtClean="0"/>
              <a:t>Diagnosi o ipotesi diagnostica?</a:t>
            </a:r>
            <a:br>
              <a:rPr lang="it-IT" dirty="0" smtClean="0"/>
            </a:br>
            <a:r>
              <a:rPr lang="it-IT" dirty="0" smtClean="0"/>
              <a:t>Che </a:t>
            </a:r>
            <a:r>
              <a:rPr lang="it-IT" dirty="0"/>
              <a:t>cos’è una diagnosi?</a:t>
            </a:r>
            <a:br>
              <a:rPr lang="it-IT" dirty="0"/>
            </a:br>
            <a:r>
              <a:rPr lang="it-IT" dirty="0"/>
              <a:t>Come si fa?</a:t>
            </a:r>
            <a:br>
              <a:rPr lang="it-IT" dirty="0"/>
            </a:br>
            <a:r>
              <a:rPr lang="it-IT" dirty="0"/>
              <a:t>Chi la fa?</a:t>
            </a:r>
            <a:br>
              <a:rPr lang="it-IT" dirty="0"/>
            </a:br>
            <a:r>
              <a:rPr lang="it-IT" dirty="0"/>
              <a:t>A cosa serve?</a:t>
            </a:r>
            <a:br>
              <a:rPr lang="it-IT" dirty="0"/>
            </a:br>
            <a:r>
              <a:rPr lang="it-IT" dirty="0"/>
              <a:t>Lo psicomotricista fa diagnosi?</a:t>
            </a:r>
            <a:br>
              <a:rPr lang="it-IT" dirty="0"/>
            </a:br>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sz="3200"/>
              <a:t>STORIA DELLA CLASSIFICAZIONE 0-3</a:t>
            </a:r>
          </a:p>
        </p:txBody>
      </p:sp>
      <p:sp>
        <p:nvSpPr>
          <p:cNvPr id="10243" name="Rectangle 3"/>
          <p:cNvSpPr>
            <a:spLocks noGrp="1" noChangeArrowheads="1"/>
          </p:cNvSpPr>
          <p:nvPr>
            <p:ph idx="1"/>
          </p:nvPr>
        </p:nvSpPr>
        <p:spPr/>
        <p:txBody>
          <a:bodyPr>
            <a:normAutofit fontScale="85000" lnSpcReduction="10000"/>
          </a:bodyPr>
          <a:lstStyle/>
          <a:p>
            <a:pPr>
              <a:lnSpc>
                <a:spcPct val="90000"/>
              </a:lnSpc>
            </a:pPr>
            <a:r>
              <a:rPr lang="it-IT" sz="2400" b="1"/>
              <a:t>1977 </a:t>
            </a:r>
            <a:r>
              <a:rPr lang="it-IT" sz="2000"/>
              <a:t>si costituisce il Centro Nazionale Statunitense per i Programmi di Clinica Infantile, che si chiamerà  successivamente “ZERO TO THREE”</a:t>
            </a:r>
          </a:p>
          <a:p>
            <a:pPr>
              <a:lnSpc>
                <a:spcPct val="90000"/>
              </a:lnSpc>
            </a:pPr>
            <a:r>
              <a:rPr lang="it-IT" sz="2400" b="1"/>
              <a:t>1987 </a:t>
            </a:r>
            <a:r>
              <a:rPr lang="it-IT" sz="2000"/>
              <a:t>su costituisce l’Unità Operativa formata da clinici e ricercatori, nel campo della salute mentale del bambino piccolo, di diverse professionalità e provenienza (Stati Uniti Canada e Europa): psichiatri, psicologi, pediatri, assistenti sociali, ostetriche ecc. con l’obiettivo di raccogliere informazioni sulla primissima infanzia con problemi di tipo clinico che necessitava di diagnosi ed intervento. Si avvia così una banca dati che servirà come base per la discussione dei casi e per l’identificazione di pattern di problemi comportamentali ricorrenti.</a:t>
            </a:r>
          </a:p>
          <a:p>
            <a:pPr algn="just">
              <a:lnSpc>
                <a:spcPct val="90000"/>
              </a:lnSpc>
            </a:pPr>
            <a:r>
              <a:rPr lang="it-IT" sz="2400" b="1"/>
              <a:t>1987-1990</a:t>
            </a:r>
            <a:r>
              <a:rPr lang="it-IT" sz="2000"/>
              <a:t> si formulano le categorie diagnostiche su cui converge il consenso</a:t>
            </a:r>
          </a:p>
          <a:p>
            <a:pPr>
              <a:lnSpc>
                <a:spcPct val="90000"/>
              </a:lnSpc>
            </a:pPr>
            <a:endParaRPr lang="it-IT"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990600"/>
          </a:xfrm>
        </p:spPr>
        <p:txBody>
          <a:bodyPr/>
          <a:lstStyle/>
          <a:p>
            <a:r>
              <a:rPr lang="it-IT" sz="3200"/>
              <a:t>STORIA DELLA CLASSIFICAZIONE 0-3</a:t>
            </a:r>
          </a:p>
        </p:txBody>
      </p:sp>
      <p:sp>
        <p:nvSpPr>
          <p:cNvPr id="11267" name="Rectangle 3"/>
          <p:cNvSpPr>
            <a:spLocks noGrp="1" noChangeArrowheads="1"/>
          </p:cNvSpPr>
          <p:nvPr>
            <p:ph idx="1"/>
          </p:nvPr>
        </p:nvSpPr>
        <p:spPr>
          <a:xfrm>
            <a:off x="827088" y="1844675"/>
            <a:ext cx="7772400" cy="4648200"/>
          </a:xfrm>
        </p:spPr>
        <p:txBody>
          <a:bodyPr>
            <a:normAutofit lnSpcReduction="10000"/>
          </a:bodyPr>
          <a:lstStyle/>
          <a:p>
            <a:pPr>
              <a:lnSpc>
                <a:spcPct val="90000"/>
              </a:lnSpc>
            </a:pPr>
            <a:r>
              <a:rPr lang="it-IT" sz="1800" b="1"/>
              <a:t>1990-1994</a:t>
            </a:r>
            <a:r>
              <a:rPr lang="it-IT" sz="1800"/>
              <a:t> l’Unità Operativa include altri partecipanti, rappresentanti una grande varietà di discipline, ed il lavoro prosegue perfezionando e ampliando il numero ed i tipi di setting diagnostici.</a:t>
            </a:r>
          </a:p>
          <a:p>
            <a:pPr algn="just">
              <a:lnSpc>
                <a:spcPct val="90000"/>
              </a:lnSpc>
            </a:pPr>
            <a:r>
              <a:rPr lang="it-IT" sz="1800" b="1"/>
              <a:t>1994 </a:t>
            </a:r>
            <a:r>
              <a:rPr lang="it-IT" sz="1800"/>
              <a:t>la Classificazione Diagnostica 0-3 viene pubblicata negli Stati Uniti e successivamente tradotta in varie lingue europee ed asiatiche.</a:t>
            </a:r>
          </a:p>
          <a:p>
            <a:pPr algn="just">
              <a:lnSpc>
                <a:spcPct val="90000"/>
              </a:lnSpc>
            </a:pPr>
            <a:r>
              <a:rPr lang="it-IT" sz="1800" b="1"/>
              <a:t>1996</a:t>
            </a:r>
            <a:r>
              <a:rPr lang="it-IT" sz="1800"/>
              <a:t> la Classificazione viene presentata al Congresso Mondiale della WAIMAH (Associazione Mondiale per la Salute Mentale del Bambino Piccolo)</a:t>
            </a:r>
          </a:p>
          <a:p>
            <a:pPr algn="just">
              <a:lnSpc>
                <a:spcPct val="90000"/>
              </a:lnSpc>
            </a:pPr>
            <a:r>
              <a:rPr lang="it-IT" sz="1800" b="1"/>
              <a:t>1997 </a:t>
            </a:r>
            <a:r>
              <a:rPr lang="it-IT" sz="1800"/>
              <a:t>la Classificazione  viene pubblicata in italiano</a:t>
            </a:r>
          </a:p>
          <a:p>
            <a:pPr algn="just">
              <a:lnSpc>
                <a:spcPct val="90000"/>
              </a:lnSpc>
            </a:pPr>
            <a:r>
              <a:rPr lang="it-IT" sz="1800"/>
              <a:t>In Italia, e non solo, la Classificazione inaugura un’era in cui il bambino piccolissimo è degno di attenzione per i suoi bisogni e per le proprie caratteristiche (non più solo come adulto che diventerà)</a:t>
            </a:r>
          </a:p>
          <a:p>
            <a:pPr algn="just">
              <a:lnSpc>
                <a:spcPct val="90000"/>
              </a:lnSpc>
            </a:pPr>
            <a:r>
              <a:rPr lang="it-IT" sz="1800"/>
              <a:t>DSM IV-TR</a:t>
            </a:r>
          </a:p>
          <a:p>
            <a:pPr algn="just">
              <a:lnSpc>
                <a:spcPct val="90000"/>
              </a:lnSpc>
            </a:pPr>
            <a:r>
              <a:rPr lang="it-IT" sz="1800" b="1"/>
              <a:t>2005</a:t>
            </a:r>
            <a:r>
              <a:rPr lang="it-IT" sz="1800"/>
              <a:t> La Classificazione viene Revisionata </a:t>
            </a:r>
            <a:r>
              <a:rPr lang="it-IT" sz="1800" b="1" u="sng"/>
              <a:t>DC 0-3 R</a:t>
            </a:r>
          </a:p>
          <a:p>
            <a:pPr>
              <a:lnSpc>
                <a:spcPct val="90000"/>
              </a:lnSpc>
            </a:pPr>
            <a:endParaRPr lang="it-IT" sz="2000" b="1" u="sng"/>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Diagnosi </a:t>
            </a:r>
            <a:r>
              <a:rPr lang="it-IT" dirty="0" err="1"/>
              <a:t>multiassiale</a:t>
            </a:r>
            <a:endParaRPr lang="it-IT" dirty="0"/>
          </a:p>
        </p:txBody>
      </p:sp>
      <p:sp>
        <p:nvSpPr>
          <p:cNvPr id="3" name="Segnaposto contenuto 2"/>
          <p:cNvSpPr>
            <a:spLocks noGrp="1"/>
          </p:cNvSpPr>
          <p:nvPr>
            <p:ph idx="1"/>
          </p:nvPr>
        </p:nvSpPr>
        <p:spPr/>
        <p:txBody>
          <a:bodyPr/>
          <a:lstStyle/>
          <a:p>
            <a:r>
              <a:rPr lang="it-IT" dirty="0"/>
              <a:t>Asse 1: Disturbi clinici</a:t>
            </a:r>
          </a:p>
          <a:p>
            <a:r>
              <a:rPr lang="it-IT" dirty="0"/>
              <a:t>Asse 2: Contesto relazionale</a:t>
            </a:r>
          </a:p>
          <a:p>
            <a:r>
              <a:rPr lang="it-IT" dirty="0"/>
              <a:t>Asse 3: Valutazione delle condizioni della salute clinica</a:t>
            </a:r>
          </a:p>
          <a:p>
            <a:r>
              <a:rPr lang="it-IT" dirty="0"/>
              <a:t>Asse 4: Agenti psicosociali di stress</a:t>
            </a:r>
          </a:p>
          <a:p>
            <a:r>
              <a:rPr lang="it-IT" dirty="0"/>
              <a:t>Asse 5: Competenze di sviluppo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egnaposto contenuto 6" descr="https://images-na.ssl-images-amazon.com/images/I/51LkW7eQK3L._SX321_BO1,204,203,200_.jpg"/>
          <p:cNvPicPr>
            <a:picLocks noGrp="1"/>
          </p:cNvPicPr>
          <p:nvPr>
            <p:ph sz="half" idx="2"/>
          </p:nvPr>
        </p:nvPicPr>
        <p:blipFill>
          <a:blip r:embed="rId2"/>
          <a:srcRect/>
          <a:stretch>
            <a:fillRect/>
          </a:stretch>
        </p:blipFill>
        <p:spPr bwMode="auto">
          <a:xfrm>
            <a:off x="4929190" y="1142984"/>
            <a:ext cx="3225821" cy="4760929"/>
          </a:xfrm>
          <a:prstGeom prst="rect">
            <a:avLst/>
          </a:prstGeom>
          <a:noFill/>
          <a:ln w="9525">
            <a:noFill/>
            <a:miter lim="800000"/>
            <a:headEnd/>
            <a:tailEnd/>
          </a:ln>
        </p:spPr>
      </p:pic>
      <p:pic>
        <p:nvPicPr>
          <p:cNvPr id="8" name="Segnaposto contenuto 7" descr="https://images-na.ssl-images-amazon.com/images/I/51bNyUPfVvL._SX331_BO1,204,203,200_.jpg"/>
          <p:cNvPicPr>
            <a:picLocks noGrp="1"/>
          </p:cNvPicPr>
          <p:nvPr>
            <p:ph sz="half" idx="1"/>
          </p:nvPr>
        </p:nvPicPr>
        <p:blipFill>
          <a:blip r:embed="rId3"/>
          <a:srcRect/>
          <a:stretch>
            <a:fillRect/>
          </a:stretch>
        </p:blipFill>
        <p:spPr bwMode="auto">
          <a:xfrm>
            <a:off x="1500166" y="1142984"/>
            <a:ext cx="3298517" cy="4760929"/>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La classificazione diagnostica DC:0-5</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Linee guida</a:t>
            </a:r>
            <a:endParaRPr lang="it-IT" dirty="0"/>
          </a:p>
        </p:txBody>
      </p:sp>
      <p:sp>
        <p:nvSpPr>
          <p:cNvPr id="3" name="Segnaposto contenuto 2"/>
          <p:cNvSpPr>
            <a:spLocks noGrp="1"/>
          </p:cNvSpPr>
          <p:nvPr>
            <p:ph idx="1"/>
          </p:nvPr>
        </p:nvSpPr>
        <p:spPr/>
        <p:txBody>
          <a:bodyPr/>
          <a:lstStyle/>
          <a:p>
            <a:r>
              <a:rPr lang="it-IT" dirty="0" smtClean="0"/>
              <a:t>Importanza sulle relazioni precoci di </a:t>
            </a:r>
            <a:r>
              <a:rPr lang="it-IT" dirty="0" err="1" smtClean="0"/>
              <a:t>accudimento</a:t>
            </a:r>
            <a:endParaRPr lang="it-IT" dirty="0" smtClean="0"/>
          </a:p>
          <a:p>
            <a:r>
              <a:rPr lang="it-IT" dirty="0" smtClean="0"/>
              <a:t>Strumento per la comunicazione fra professionisti</a:t>
            </a:r>
          </a:p>
          <a:p>
            <a:r>
              <a:rPr lang="it-IT" dirty="0" smtClean="0"/>
              <a:t>Descrittivo dei sintomi e delle sindromi</a:t>
            </a:r>
          </a:p>
          <a:p>
            <a:r>
              <a:rPr lang="it-IT" dirty="0" smtClean="0"/>
              <a:t>Ipotesi diagnostica non definitiva, in progress</a:t>
            </a:r>
          </a:p>
          <a:p>
            <a:r>
              <a:rPr lang="it-IT" dirty="0" smtClean="0"/>
              <a:t>Importanza dell’individuazione precoce dei disturbi</a:t>
            </a:r>
          </a:p>
          <a:p>
            <a:r>
              <a:rPr lang="it-IT" dirty="0" smtClean="0"/>
              <a:t>Importanza del riconoscere l’identità culturale e delle sue possibili influenze sulle manifestazioni cliniche del bambino e della sua famiglia</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diagnosi </a:t>
            </a:r>
            <a:r>
              <a:rPr lang="it-IT" dirty="0" err="1" smtClean="0"/>
              <a:t>multiassiale</a:t>
            </a:r>
            <a:endParaRPr lang="it-IT" dirty="0"/>
          </a:p>
        </p:txBody>
      </p:sp>
      <p:sp>
        <p:nvSpPr>
          <p:cNvPr id="3" name="Segnaposto contenuto 2"/>
          <p:cNvSpPr>
            <a:spLocks noGrp="1"/>
          </p:cNvSpPr>
          <p:nvPr>
            <p:ph idx="1"/>
          </p:nvPr>
        </p:nvSpPr>
        <p:spPr/>
        <p:txBody>
          <a:bodyPr/>
          <a:lstStyle/>
          <a:p>
            <a:r>
              <a:rPr lang="it-IT" dirty="0" smtClean="0"/>
              <a:t>ASSE I: DISTURBI CLINICI</a:t>
            </a:r>
          </a:p>
          <a:p>
            <a:r>
              <a:rPr lang="it-IT" dirty="0" smtClean="0"/>
              <a:t>ASSE II: CONTESTO RELAZIONALE</a:t>
            </a:r>
          </a:p>
          <a:p>
            <a:r>
              <a:rPr lang="it-IT" dirty="0" smtClean="0"/>
              <a:t>ASSE III: CONDIZIONI E CONSIDERAZIONI SULLA SALUTE FISICA</a:t>
            </a:r>
          </a:p>
          <a:p>
            <a:r>
              <a:rPr lang="it-IT" dirty="0" smtClean="0"/>
              <a:t>ASSE IV: AGENTI PSICOSOCIALI </a:t>
            </a:r>
            <a:r>
              <a:rPr lang="it-IT" dirty="0" err="1" smtClean="0"/>
              <a:t>DI</a:t>
            </a:r>
            <a:r>
              <a:rPr lang="it-IT" dirty="0" smtClean="0"/>
              <a:t> STRESS</a:t>
            </a:r>
          </a:p>
          <a:p>
            <a:r>
              <a:rPr lang="it-IT" dirty="0" smtClean="0"/>
              <a:t>ASSE V: COMPETENZE </a:t>
            </a:r>
            <a:r>
              <a:rPr lang="it-IT" dirty="0" err="1" smtClean="0"/>
              <a:t>DI</a:t>
            </a:r>
            <a:r>
              <a:rPr lang="it-IT" dirty="0" smtClean="0"/>
              <a:t> SVILUPPO</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 I: DISTURBI CLINICI</a:t>
            </a:r>
            <a:endParaRPr lang="it-IT" dirty="0"/>
          </a:p>
        </p:txBody>
      </p:sp>
      <p:sp>
        <p:nvSpPr>
          <p:cNvPr id="3" name="Segnaposto contenuto 2"/>
          <p:cNvSpPr>
            <a:spLocks noGrp="1"/>
          </p:cNvSpPr>
          <p:nvPr>
            <p:ph idx="1"/>
          </p:nvPr>
        </p:nvSpPr>
        <p:spPr/>
        <p:txBody>
          <a:bodyPr/>
          <a:lstStyle/>
          <a:p>
            <a:r>
              <a:rPr lang="it-IT" dirty="0" smtClean="0"/>
              <a:t>DISTURBI DEL NEUROSVILUPPO:</a:t>
            </a:r>
          </a:p>
          <a:p>
            <a:r>
              <a:rPr lang="it-IT" dirty="0" smtClean="0"/>
              <a:t>DISTURBI DELLA PROCESSAZIONE SENSORIALE</a:t>
            </a:r>
          </a:p>
          <a:p>
            <a:r>
              <a:rPr lang="it-IT" dirty="0" smtClean="0"/>
              <a:t>DISTURBI </a:t>
            </a:r>
            <a:r>
              <a:rPr lang="it-IT" dirty="0" err="1" smtClean="0"/>
              <a:t>D’ANSIA</a:t>
            </a:r>
            <a:endParaRPr lang="it-IT" dirty="0" smtClean="0"/>
          </a:p>
          <a:p>
            <a:r>
              <a:rPr lang="it-IT" dirty="0" smtClean="0"/>
              <a:t>DISTURBI DELL’UMORE</a:t>
            </a:r>
          </a:p>
          <a:p>
            <a:r>
              <a:rPr lang="it-IT" dirty="0" smtClean="0"/>
              <a:t>DISTURBO OSSESSIVO COMPULSIVO</a:t>
            </a:r>
          </a:p>
          <a:p>
            <a:r>
              <a:rPr lang="it-IT" dirty="0" smtClean="0"/>
              <a:t>DISTURBI DEL SONNO, DELL’ALIMENTAZIONE E DEL PIANTO</a:t>
            </a:r>
          </a:p>
          <a:p>
            <a:r>
              <a:rPr lang="it-IT" dirty="0" smtClean="0"/>
              <a:t>DISTURBI DA TRAUMA, STRESS E DEPRIVAZIONE</a:t>
            </a:r>
          </a:p>
          <a:p>
            <a:r>
              <a:rPr lang="it-IT" dirty="0" smtClean="0"/>
              <a:t>DISTURBI DELLA RELAZIONE</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Disturbi del </a:t>
            </a:r>
            <a:r>
              <a:rPr lang="it-IT" dirty="0" err="1" smtClean="0"/>
              <a:t>neurosviluppo</a:t>
            </a:r>
            <a:endParaRPr lang="it-IT" dirty="0"/>
          </a:p>
        </p:txBody>
      </p:sp>
      <p:sp>
        <p:nvSpPr>
          <p:cNvPr id="3" name="Segnaposto contenuto 2"/>
          <p:cNvSpPr>
            <a:spLocks noGrp="1"/>
          </p:cNvSpPr>
          <p:nvPr>
            <p:ph idx="1"/>
          </p:nvPr>
        </p:nvSpPr>
        <p:spPr/>
        <p:txBody>
          <a:bodyPr/>
          <a:lstStyle/>
          <a:p>
            <a:r>
              <a:rPr lang="it-IT" dirty="0" smtClean="0"/>
              <a:t>Disturbo dello spettro autistico</a:t>
            </a:r>
          </a:p>
          <a:p>
            <a:r>
              <a:rPr lang="it-IT" dirty="0" smtClean="0"/>
              <a:t>Deficit di attenzione/iperattività</a:t>
            </a:r>
          </a:p>
          <a:p>
            <a:r>
              <a:rPr lang="it-IT" dirty="0" smtClean="0"/>
              <a:t>Ritardo globale di sviluppo</a:t>
            </a:r>
          </a:p>
          <a:p>
            <a:r>
              <a:rPr lang="it-IT" dirty="0" smtClean="0"/>
              <a:t>Disturbi dello sviluppo del linguaggio</a:t>
            </a:r>
          </a:p>
          <a:p>
            <a:r>
              <a:rPr lang="it-IT" dirty="0" smtClean="0"/>
              <a:t>Disturbi dello sviluppo della coordinazione</a:t>
            </a:r>
          </a:p>
          <a:p>
            <a:r>
              <a:rPr lang="it-IT" dirty="0" smtClean="0"/>
              <a:t>Altri disturbi</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 II: CONTESTO RELAZIONALE</a:t>
            </a:r>
            <a:endParaRPr lang="it-IT" dirty="0"/>
          </a:p>
        </p:txBody>
      </p:sp>
      <p:sp>
        <p:nvSpPr>
          <p:cNvPr id="3" name="Segnaposto contenuto 2"/>
          <p:cNvSpPr>
            <a:spLocks noGrp="1"/>
          </p:cNvSpPr>
          <p:nvPr>
            <p:ph idx="1"/>
          </p:nvPr>
        </p:nvSpPr>
        <p:spPr/>
        <p:txBody>
          <a:bodyPr/>
          <a:lstStyle/>
          <a:p>
            <a:r>
              <a:rPr lang="it-IT" dirty="0" smtClean="0"/>
              <a:t>Analisi delle relazioni: attraverso l’osservazione della relazione e questionari specifici si mette in evidenza la qualità delle relazioni più importanti</a:t>
            </a:r>
          </a:p>
          <a:p>
            <a:pPr lvl="1"/>
            <a:r>
              <a:rPr lang="it-IT" dirty="0" smtClean="0"/>
              <a:t>Relazioni ben adattate</a:t>
            </a:r>
          </a:p>
          <a:p>
            <a:pPr lvl="1"/>
            <a:r>
              <a:rPr lang="it-IT" dirty="0" smtClean="0"/>
              <a:t>Relazioni tese, ansiose</a:t>
            </a:r>
          </a:p>
          <a:p>
            <a:pPr lvl="1"/>
            <a:r>
              <a:rPr lang="it-IT" dirty="0" smtClean="0"/>
              <a:t>Relazioni compromesse, disturbate</a:t>
            </a:r>
          </a:p>
          <a:p>
            <a:pPr lvl="1"/>
            <a:r>
              <a:rPr lang="it-IT" dirty="0" smtClean="0"/>
              <a:t>Relazioni disorganizzate, pericolose</a:t>
            </a:r>
          </a:p>
          <a:p>
            <a:pPr lvl="1"/>
            <a:endParaRPr lang="it-IT" dirty="0" smtClean="0"/>
          </a:p>
          <a:p>
            <a:pPr marL="342900" lvl="1" indent="-342900"/>
            <a:r>
              <a:rPr lang="it-IT" sz="1800" dirty="0" smtClean="0"/>
              <a:t>L’analisi dell’ambiente di </a:t>
            </a:r>
            <a:r>
              <a:rPr lang="it-IT" sz="1800" dirty="0" err="1" smtClean="0"/>
              <a:t>accudimento</a:t>
            </a:r>
            <a:r>
              <a:rPr lang="it-IT" sz="1800" dirty="0" smtClean="0"/>
              <a:t> e adattamento del bambino: l’ambiente allargato</a:t>
            </a:r>
          </a:p>
          <a:p>
            <a:endParaRPr lang="it-IT" dirty="0" smtClean="0"/>
          </a:p>
          <a:p>
            <a:pPr lvl="1"/>
            <a:endParaRPr lang="it-IT" dirty="0" smtClean="0"/>
          </a:p>
          <a:p>
            <a:pPr lvl="1">
              <a:buNone/>
            </a:pPr>
            <a:endParaRPr lang="it-IT"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Osservazioni fondamentali</a:t>
            </a:r>
            <a:endParaRPr lang="it-IT" dirty="0"/>
          </a:p>
        </p:txBody>
      </p:sp>
      <p:sp>
        <p:nvSpPr>
          <p:cNvPr id="3" name="Segnaposto contenuto 2"/>
          <p:cNvSpPr>
            <a:spLocks noGrp="1"/>
          </p:cNvSpPr>
          <p:nvPr>
            <p:ph idx="1"/>
          </p:nvPr>
        </p:nvSpPr>
        <p:spPr/>
        <p:txBody>
          <a:bodyPr>
            <a:normAutofit fontScale="92500"/>
          </a:bodyPr>
          <a:lstStyle/>
          <a:p>
            <a:r>
              <a:rPr lang="it-IT" dirty="0"/>
              <a:t>Ogni bambino </a:t>
            </a:r>
            <a:r>
              <a:rPr lang="it-IT" dirty="0" smtClean="0"/>
              <a:t>nasce con un proprio patrimonio genetico, è </a:t>
            </a:r>
            <a:r>
              <a:rPr lang="it-IT" dirty="0"/>
              <a:t>caratterizzato da una propria modalità di sviluppo ed esistono differenze individuali </a:t>
            </a:r>
            <a:r>
              <a:rPr lang="it-IT" dirty="0" smtClean="0"/>
              <a:t>importanti nelle </a:t>
            </a:r>
            <a:r>
              <a:rPr lang="it-IT" dirty="0"/>
              <a:t>capacità motorie, sensoriali, linguistiche, cognitive e dei pattern di </a:t>
            </a:r>
            <a:r>
              <a:rPr lang="it-IT" dirty="0" smtClean="0"/>
              <a:t>interazione</a:t>
            </a:r>
          </a:p>
          <a:p>
            <a:r>
              <a:rPr lang="it-IT" dirty="0" smtClean="0"/>
              <a:t>Il bambino nasce all’interno di una storia generazionale e </a:t>
            </a:r>
            <a:r>
              <a:rPr lang="it-IT" dirty="0" err="1" smtClean="0"/>
              <a:t>transgenerazionale</a:t>
            </a:r>
            <a:r>
              <a:rPr lang="it-IT" dirty="0" smtClean="0"/>
              <a:t> conscia ed inconscia</a:t>
            </a:r>
            <a:endParaRPr lang="it-IT" dirty="0"/>
          </a:p>
          <a:p>
            <a:r>
              <a:rPr lang="it-IT" dirty="0"/>
              <a:t>Tutti i bambini fin dalla nascita partecipano attivamente alle relazioni. Le relazioni più significative per la maggior parte dei bambini sono quelle che si sviluppano all’interno della famiglia, che a sua volta è parte di una comunità più estesa e di un sistema culturale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 III: LA SALUTE FISICA</a:t>
            </a:r>
            <a:endParaRPr lang="it-IT" dirty="0"/>
          </a:p>
        </p:txBody>
      </p:sp>
      <p:sp>
        <p:nvSpPr>
          <p:cNvPr id="3" name="Segnaposto contenuto 2"/>
          <p:cNvSpPr>
            <a:spLocks noGrp="1"/>
          </p:cNvSpPr>
          <p:nvPr>
            <p:ph idx="1"/>
          </p:nvPr>
        </p:nvSpPr>
        <p:spPr/>
        <p:txBody>
          <a:bodyPr/>
          <a:lstStyle/>
          <a:p>
            <a:r>
              <a:rPr lang="it-IT" dirty="0" smtClean="0"/>
              <a:t>Patologie ed esposizioni prenatali</a:t>
            </a:r>
          </a:p>
          <a:p>
            <a:r>
              <a:rPr lang="it-IT" dirty="0" smtClean="0"/>
              <a:t>Condizioni mediche croniche</a:t>
            </a:r>
          </a:p>
          <a:p>
            <a:r>
              <a:rPr lang="it-IT" dirty="0" smtClean="0"/>
              <a:t>Condizioni mediche acute</a:t>
            </a:r>
          </a:p>
          <a:p>
            <a:r>
              <a:rPr lang="it-IT" dirty="0" smtClean="0"/>
              <a:t>Storia dei ricoveri e degli esami effettuati</a:t>
            </a:r>
          </a:p>
          <a:p>
            <a:r>
              <a:rPr lang="it-IT" dirty="0" smtClean="0"/>
              <a:t>Dolore cronico o ricorrente</a:t>
            </a:r>
          </a:p>
          <a:p>
            <a:r>
              <a:rPr lang="it-IT" dirty="0" smtClean="0"/>
              <a:t>Lesioni o segni fisici che riflettono l’ambiente di </a:t>
            </a:r>
            <a:r>
              <a:rPr lang="it-IT" dirty="0" err="1" smtClean="0"/>
              <a:t>accudimento</a:t>
            </a:r>
            <a:endParaRPr lang="it-IT" dirty="0" smtClean="0"/>
          </a:p>
          <a:p>
            <a:r>
              <a:rPr lang="it-IT" dirty="0" smtClean="0"/>
              <a:t>Effetti dei farmaci</a:t>
            </a:r>
          </a:p>
          <a:p>
            <a:r>
              <a:rPr lang="it-IT" dirty="0" smtClean="0"/>
              <a:t>Marcatori dello stato di salute</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 IV: TRAUMA E STRESS</a:t>
            </a:r>
            <a:endParaRPr lang="it-IT" dirty="0"/>
          </a:p>
        </p:txBody>
      </p:sp>
      <p:sp>
        <p:nvSpPr>
          <p:cNvPr id="3" name="Segnaposto contenuto 2"/>
          <p:cNvSpPr>
            <a:spLocks noGrp="1"/>
          </p:cNvSpPr>
          <p:nvPr>
            <p:ph idx="1"/>
          </p:nvPr>
        </p:nvSpPr>
        <p:spPr/>
        <p:txBody>
          <a:bodyPr/>
          <a:lstStyle/>
          <a:p>
            <a:r>
              <a:rPr lang="it-IT" dirty="0" smtClean="0"/>
              <a:t>La gravità dell’evento traumatico o stressante</a:t>
            </a:r>
          </a:p>
          <a:p>
            <a:r>
              <a:rPr lang="it-IT" dirty="0" smtClean="0"/>
              <a:t>Il livello di sviluppo del bambino</a:t>
            </a:r>
          </a:p>
          <a:p>
            <a:r>
              <a:rPr lang="it-IT" dirty="0" smtClean="0"/>
              <a:t>La disponibilità e la capacità degli adulti che fanno parte dell’ambiente di </a:t>
            </a:r>
            <a:r>
              <a:rPr lang="it-IT" dirty="0" err="1" smtClean="0"/>
              <a:t>accudimento</a:t>
            </a:r>
            <a:r>
              <a:rPr lang="it-IT" dirty="0" smtClean="0"/>
              <a:t> del bambino di svolgere il ruolo di scudo protettivo e di aiutare il bambino a comprendere e a fronteggiare gli eventi stressanti</a:t>
            </a:r>
          </a:p>
          <a:p>
            <a:endParaRPr lang="it-IT" dirty="0" smtClean="0"/>
          </a:p>
          <a:p>
            <a:r>
              <a:rPr lang="it-IT" dirty="0" smtClean="0"/>
              <a:t>Checklist degli agenti psicosociali e ambientali di stress per il bambino</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ASSE V: LE COMPETENZE </a:t>
            </a:r>
            <a:r>
              <a:rPr lang="it-IT" dirty="0" err="1" smtClean="0"/>
              <a:t>DI</a:t>
            </a:r>
            <a:r>
              <a:rPr lang="it-IT" dirty="0" smtClean="0"/>
              <a:t> SVILUPPO</a:t>
            </a:r>
            <a:endParaRPr lang="it-IT" dirty="0"/>
          </a:p>
        </p:txBody>
      </p:sp>
      <p:sp>
        <p:nvSpPr>
          <p:cNvPr id="3" name="Segnaposto contenuto 2"/>
          <p:cNvSpPr>
            <a:spLocks noGrp="1"/>
          </p:cNvSpPr>
          <p:nvPr>
            <p:ph idx="1"/>
          </p:nvPr>
        </p:nvSpPr>
        <p:spPr/>
        <p:txBody>
          <a:bodyPr/>
          <a:lstStyle/>
          <a:p>
            <a:r>
              <a:rPr lang="it-IT" dirty="0" smtClean="0"/>
              <a:t>Valuta le competenze del bambino in ambito emotivo, socio-relazionale, linguistico e </a:t>
            </a:r>
            <a:r>
              <a:rPr lang="it-IT" dirty="0" err="1" smtClean="0"/>
              <a:t>sociocomunicativo</a:t>
            </a:r>
            <a:r>
              <a:rPr lang="it-IT" dirty="0" smtClean="0"/>
              <a:t>, cognitivo, fisico e motorio</a:t>
            </a:r>
          </a:p>
          <a:p>
            <a:r>
              <a:rPr lang="it-IT" dirty="0" smtClean="0"/>
              <a:t>Evidenzia la vulnerabilità, ma soprattutto i punti di forza e la capacità di resilienza del bambino </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sz="3600" dirty="0" smtClean="0"/>
              <a:t>L’ipotesi diagnostica</a:t>
            </a:r>
            <a:endParaRPr lang="it-IT" sz="3600" dirty="0"/>
          </a:p>
        </p:txBody>
      </p:sp>
      <p:sp>
        <p:nvSpPr>
          <p:cNvPr id="8195" name="Rectangle 3"/>
          <p:cNvSpPr>
            <a:spLocks noGrp="1" noChangeArrowheads="1"/>
          </p:cNvSpPr>
          <p:nvPr>
            <p:ph idx="1"/>
          </p:nvPr>
        </p:nvSpPr>
        <p:spPr>
          <a:xfrm>
            <a:off x="1428729" y="1714488"/>
            <a:ext cx="7105672" cy="4196734"/>
          </a:xfrm>
        </p:spPr>
        <p:txBody>
          <a:bodyPr>
            <a:normAutofit fontScale="92500" lnSpcReduction="10000"/>
          </a:bodyPr>
          <a:lstStyle/>
          <a:p>
            <a:r>
              <a:rPr lang="it-IT" sz="2000" dirty="0"/>
              <a:t>Raccoglie tutte le scoperte del processo diagnostico in un mosaico </a:t>
            </a:r>
            <a:r>
              <a:rPr lang="it-IT" sz="2000" dirty="0" smtClean="0"/>
              <a:t>ideale: non può essere fatta da un singolo specialista, ma è un lavoro di gruppo</a:t>
            </a:r>
            <a:endParaRPr lang="it-IT" sz="2000" dirty="0"/>
          </a:p>
          <a:p>
            <a:r>
              <a:rPr lang="it-IT" sz="2000" dirty="0"/>
              <a:t>Comprende l’esame dei problemi del bambino in termini di vulnerabilità organica, di storia di sviluppo, di dinamiche familiari o di problemi relazionali</a:t>
            </a:r>
          </a:p>
          <a:p>
            <a:r>
              <a:rPr lang="it-IT" sz="2000" dirty="0"/>
              <a:t>Rappresenta un tentativo di riconoscere e di descrivere i sintomi dei disturbi mentali, di ricostruirne la loro evoluzione, di spiegarne i molteplici aspetti cognitivi e affettivi della specifica situazione del singolo individuo</a:t>
            </a:r>
          </a:p>
          <a:p>
            <a:r>
              <a:rPr lang="it-IT" sz="2000" dirty="0"/>
              <a:t>Permette di collegare il caso individuale ad altri casi simili sulla base di fattori biologici, psicologici e sociali (diagnosi categoriale)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Perché fare una </a:t>
            </a:r>
            <a:r>
              <a:rPr lang="it-IT" dirty="0" smtClean="0"/>
              <a:t>ipotesi diagnostica</a:t>
            </a:r>
            <a:endParaRPr lang="it-IT" dirty="0"/>
          </a:p>
        </p:txBody>
      </p:sp>
      <p:sp>
        <p:nvSpPr>
          <p:cNvPr id="3" name="Segnaposto contenuto 2"/>
          <p:cNvSpPr>
            <a:spLocks noGrp="1"/>
          </p:cNvSpPr>
          <p:nvPr>
            <p:ph idx="1"/>
          </p:nvPr>
        </p:nvSpPr>
        <p:spPr/>
        <p:txBody>
          <a:bodyPr/>
          <a:lstStyle/>
          <a:p>
            <a:r>
              <a:rPr lang="it-IT" dirty="0"/>
              <a:t>Per adeguare il proprio intervento alle difficoltà del bambino e poter lavorare in modo più efficace</a:t>
            </a:r>
          </a:p>
          <a:p>
            <a:r>
              <a:rPr lang="it-IT" dirty="0"/>
              <a:t>Per aiutare i genitori nella comprensione e nell’accompagnamento delle difficoltà del bambino</a:t>
            </a:r>
          </a:p>
          <a:p>
            <a:r>
              <a:rPr lang="it-IT" dirty="0"/>
              <a:t>Per condividere </a:t>
            </a:r>
            <a:r>
              <a:rPr lang="it-IT" dirty="0" smtClean="0"/>
              <a:t>il proprio intervento </a:t>
            </a:r>
            <a:r>
              <a:rPr lang="it-IT" dirty="0"/>
              <a:t>con altri </a:t>
            </a:r>
            <a:r>
              <a:rPr lang="it-IT" dirty="0" smtClean="0"/>
              <a:t>specialisti in un lavoro di rete “sensato”</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Per arrivare a una </a:t>
            </a:r>
            <a:r>
              <a:rPr lang="it-IT" dirty="0" smtClean="0"/>
              <a:t>ipotesi diagnostica</a:t>
            </a:r>
            <a:endParaRPr lang="it-IT" dirty="0"/>
          </a:p>
        </p:txBody>
      </p:sp>
      <p:sp>
        <p:nvSpPr>
          <p:cNvPr id="3" name="Segnaposto contenuto 2"/>
          <p:cNvSpPr>
            <a:spLocks noGrp="1"/>
          </p:cNvSpPr>
          <p:nvPr>
            <p:ph idx="1"/>
          </p:nvPr>
        </p:nvSpPr>
        <p:spPr/>
        <p:txBody>
          <a:bodyPr/>
          <a:lstStyle/>
          <a:p>
            <a:r>
              <a:rPr lang="it-IT" dirty="0"/>
              <a:t>Incontro con i genitori</a:t>
            </a:r>
          </a:p>
          <a:p>
            <a:pPr lvl="1"/>
            <a:r>
              <a:rPr lang="it-IT" dirty="0"/>
              <a:t>Per ascoltare la storia del bambino</a:t>
            </a:r>
          </a:p>
          <a:p>
            <a:pPr lvl="1"/>
            <a:r>
              <a:rPr lang="it-IT" dirty="0"/>
              <a:t>Per ascoltare la storia dei genitori in relazione al bambino</a:t>
            </a:r>
          </a:p>
          <a:p>
            <a:r>
              <a:rPr lang="it-IT" dirty="0"/>
              <a:t>Incontro con altre persone che si occupano del bambino</a:t>
            </a:r>
          </a:p>
          <a:p>
            <a:r>
              <a:rPr lang="it-IT" dirty="0"/>
              <a:t>Osservazione diretta</a:t>
            </a:r>
          </a:p>
          <a:p>
            <a:r>
              <a:rPr lang="it-IT" dirty="0"/>
              <a:t>Ascolto delle proprie risonanze</a:t>
            </a:r>
          </a:p>
          <a:p>
            <a:r>
              <a:rPr lang="it-IT" dirty="0"/>
              <a:t>Confronto con gli altri specialisti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500034" y="1285860"/>
            <a:ext cx="7772400" cy="1362456"/>
          </a:xfrm>
        </p:spPr>
        <p:txBody>
          <a:bodyPr/>
          <a:lstStyle/>
          <a:p>
            <a:pPr algn="ctr"/>
            <a:r>
              <a:rPr lang="it-IT" dirty="0"/>
              <a:t>L’incontro con i genitori</a:t>
            </a:r>
          </a:p>
        </p:txBody>
      </p:sp>
      <p:sp>
        <p:nvSpPr>
          <p:cNvPr id="5" name="Segnaposto testo 4"/>
          <p:cNvSpPr>
            <a:spLocks noGrp="1"/>
          </p:cNvSpPr>
          <p:nvPr>
            <p:ph type="body" idx="1"/>
          </p:nvPr>
        </p:nvSpPr>
        <p:spPr>
          <a:xfrm>
            <a:off x="642910" y="3714752"/>
            <a:ext cx="7772400" cy="1509712"/>
          </a:xfrm>
        </p:spPr>
        <p:txBody>
          <a:bodyPr>
            <a:normAutofit/>
          </a:bodyPr>
          <a:lstStyle/>
          <a:p>
            <a:pPr algn="ctr"/>
            <a:r>
              <a:rPr lang="it-IT" sz="3200" dirty="0"/>
              <a:t>In quale storia si inserisce la storia </a:t>
            </a:r>
            <a:r>
              <a:rPr lang="it-IT" sz="3200" dirty="0" smtClean="0"/>
              <a:t>del bambino che ho davanti?</a:t>
            </a:r>
            <a:endParaRPr lang="it-IT"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
            </a:r>
            <a:br>
              <a:rPr lang="it-IT" dirty="0" smtClean="0"/>
            </a:br>
            <a:endParaRPr lang="it-IT" dirty="0"/>
          </a:p>
        </p:txBody>
      </p:sp>
      <p:pic>
        <p:nvPicPr>
          <p:cNvPr id="4" name="Segnaposto contenuto 3" descr="https://images-na.ssl-images-amazon.com/images/I/41eYMXenfRL._SX325_BO1,204,203,200_.jpg"/>
          <p:cNvPicPr>
            <a:picLocks noGrp="1"/>
          </p:cNvPicPr>
          <p:nvPr>
            <p:ph sz="half" idx="1"/>
          </p:nvPr>
        </p:nvPicPr>
        <p:blipFill>
          <a:blip r:embed="rId2"/>
          <a:stretch>
            <a:fillRect/>
          </a:stretch>
        </p:blipFill>
        <p:spPr bwMode="auto">
          <a:xfrm>
            <a:off x="1714480" y="500042"/>
            <a:ext cx="3286147" cy="5118118"/>
          </a:xfrm>
          <a:prstGeom prst="rect">
            <a:avLst/>
          </a:prstGeom>
          <a:noFill/>
          <a:ln w="9525">
            <a:noFill/>
            <a:miter lim="800000"/>
            <a:headEnd/>
            <a:tailEnd/>
          </a:ln>
        </p:spPr>
      </p:pic>
      <p:sp>
        <p:nvSpPr>
          <p:cNvPr id="8" name="Segnaposto contenuto 7"/>
          <p:cNvSpPr>
            <a:spLocks noGrp="1"/>
          </p:cNvSpPr>
          <p:nvPr>
            <p:ph sz="half" idx="2"/>
          </p:nvPr>
        </p:nvSpPr>
        <p:spPr/>
        <p:txBody>
          <a:bodyPr/>
          <a:lstStyle/>
          <a:p>
            <a:endParaRPr lang="it-IT"/>
          </a:p>
        </p:txBody>
      </p:sp>
      <p:pic>
        <p:nvPicPr>
          <p:cNvPr id="9" name="Segnaposto contenuto 6" descr="Golse.jpg"/>
          <p:cNvPicPr>
            <a:picLocks noChangeAspect="1"/>
          </p:cNvPicPr>
          <p:nvPr/>
        </p:nvPicPr>
        <p:blipFill>
          <a:blip r:embed="rId3"/>
          <a:stretch>
            <a:fillRect/>
          </a:stretch>
        </p:blipFill>
        <p:spPr>
          <a:xfrm>
            <a:off x="5429256" y="443462"/>
            <a:ext cx="3286147" cy="519292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scrittura di una terza storia</a:t>
            </a:r>
            <a:endParaRPr lang="it-IT" dirty="0"/>
          </a:p>
        </p:txBody>
      </p:sp>
      <p:sp>
        <p:nvSpPr>
          <p:cNvPr id="3" name="Segnaposto contenuto 2"/>
          <p:cNvSpPr>
            <a:spLocks noGrp="1"/>
          </p:cNvSpPr>
          <p:nvPr>
            <p:ph idx="1"/>
          </p:nvPr>
        </p:nvSpPr>
        <p:spPr/>
        <p:txBody>
          <a:bodyPr/>
          <a:lstStyle/>
          <a:p>
            <a:r>
              <a:rPr lang="it-IT" dirty="0" smtClean="0"/>
              <a:t>Il </a:t>
            </a:r>
            <a:r>
              <a:rPr lang="it-IT" dirty="0" err="1" smtClean="0"/>
              <a:t>bébé</a:t>
            </a:r>
            <a:r>
              <a:rPr lang="it-IT" dirty="0" smtClean="0"/>
              <a:t> ha bisogno di una storia che non sia solo medica, genetica, o biologica, ma </a:t>
            </a:r>
            <a:r>
              <a:rPr lang="it-IT" dirty="0" err="1" smtClean="0"/>
              <a:t>ancge</a:t>
            </a:r>
            <a:r>
              <a:rPr lang="it-IT" dirty="0" smtClean="0"/>
              <a:t> e soprattutto relazionale</a:t>
            </a:r>
          </a:p>
          <a:p>
            <a:r>
              <a:rPr lang="it-IT" dirty="0" smtClean="0"/>
              <a:t>Ogni storia è una </a:t>
            </a:r>
            <a:r>
              <a:rPr lang="it-IT" dirty="0" err="1" smtClean="0"/>
              <a:t>co-costruzione</a:t>
            </a:r>
            <a:r>
              <a:rPr lang="it-IT" dirty="0" smtClean="0"/>
              <a:t>, una </a:t>
            </a:r>
            <a:r>
              <a:rPr lang="it-IT" dirty="0" err="1" smtClean="0"/>
              <a:t>co-scrittura</a:t>
            </a:r>
            <a:r>
              <a:rPr lang="it-IT" dirty="0" smtClean="0"/>
              <a:t> attiva</a:t>
            </a:r>
          </a:p>
          <a:p>
            <a:r>
              <a:rPr lang="it-IT" dirty="0" smtClean="0"/>
              <a:t>Quella che i genitori ci racconta nei primi colloqui, anche nei colloqui anamnestici, è una storia in cui  sono presenti le loro proiezioni ed identificazioni, la loro visione del mondo, il mandato </a:t>
            </a:r>
            <a:r>
              <a:rPr lang="it-IT" dirty="0" err="1" smtClean="0"/>
              <a:t>transgenerazionale</a:t>
            </a:r>
            <a:r>
              <a:rPr lang="it-IT" dirty="0" smtClean="0"/>
              <a:t> inconscio (</a:t>
            </a:r>
            <a:r>
              <a:rPr lang="it-IT" dirty="0" err="1" smtClean="0"/>
              <a:t>Lebovici</a:t>
            </a:r>
            <a:r>
              <a:rPr lang="it-IT" dirty="0" smtClean="0"/>
              <a:t>), desideri, aspettative, </a:t>
            </a:r>
            <a:r>
              <a:rPr lang="it-IT" dirty="0" err="1" smtClean="0"/>
              <a:t>paure…</a:t>
            </a:r>
            <a:r>
              <a:rPr lang="it-IT" dirty="0" smtClean="0"/>
              <a:t>.</a:t>
            </a:r>
            <a:endParaRPr lang="it-IT" dirty="0"/>
          </a:p>
        </p:txBody>
      </p:sp>
    </p:spTree>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302</TotalTime>
  <Words>1470</Words>
  <Application>Microsoft Office PowerPoint</Application>
  <PresentationFormat>Presentazione su schermo (4:3)</PresentationFormat>
  <Paragraphs>160</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Filo</vt:lpstr>
      <vt:lpstr>L’ipotesi diagnostica e la sua importanza nell’aiuto al bambino in difficoltà</vt:lpstr>
      <vt:lpstr>Diagnosi o ipotesi diagnostica? Che cos’è una diagnosi? Come si fa? Chi la fa? A cosa serve? Lo psicomotricista fa diagnosi? </vt:lpstr>
      <vt:lpstr>Osservazioni fondamentali</vt:lpstr>
      <vt:lpstr>L’ipotesi diagnostica</vt:lpstr>
      <vt:lpstr>Perché fare una ipotesi diagnostica</vt:lpstr>
      <vt:lpstr>Per arrivare a una ipotesi diagnostica</vt:lpstr>
      <vt:lpstr>L’incontro con i genitori</vt:lpstr>
      <vt:lpstr> </vt:lpstr>
      <vt:lpstr>La scrittura di una terza storia</vt:lpstr>
      <vt:lpstr>L’osservazione diretta</vt:lpstr>
      <vt:lpstr>I segnali di sofferenza nei più piccoli </vt:lpstr>
      <vt:lpstr>E quando sono un po’ più grandi, nel gioco…</vt:lpstr>
      <vt:lpstr>L’osservazione delle nostre risonanze</vt:lpstr>
      <vt:lpstr>Gli aspetti culturali nella diagnosi</vt:lpstr>
      <vt:lpstr>4 tipi di interazioni mamma-bambino</vt:lpstr>
      <vt:lpstr>Le interazioni culturali</vt:lpstr>
      <vt:lpstr>Particolarità di una diagnosi nei primi anni di vita</vt:lpstr>
      <vt:lpstr>Diapositiva 18</vt:lpstr>
      <vt:lpstr>La classificazione diagnostica 0-3</vt:lpstr>
      <vt:lpstr>STORIA DELLA CLASSIFICAZIONE 0-3</vt:lpstr>
      <vt:lpstr>STORIA DELLA CLASSIFICAZIONE 0-3</vt:lpstr>
      <vt:lpstr>Diagnosi multiassiale</vt:lpstr>
      <vt:lpstr>Diapositiva 23</vt:lpstr>
      <vt:lpstr>La classificazione diagnostica DC:0-5</vt:lpstr>
      <vt:lpstr>Linee guida</vt:lpstr>
      <vt:lpstr>La diagnosi multiassiale</vt:lpstr>
      <vt:lpstr>ASSE I: DISTURBI CLINICI</vt:lpstr>
      <vt:lpstr>Disturbi del neurosviluppo</vt:lpstr>
      <vt:lpstr>ASSE II: CONTESTO RELAZIONALE</vt:lpstr>
      <vt:lpstr>ASSE III: LA SALUTE FISICA</vt:lpstr>
      <vt:lpstr>ASSE IV: TRAUMA E STRESS</vt:lpstr>
      <vt:lpstr>ASSE V: LE COMPETENZE DI SVILUPPO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classificazione diagnostica 0-3</dc:title>
  <dc:creator>Utente</dc:creator>
  <cp:lastModifiedBy>Utente</cp:lastModifiedBy>
  <cp:revision>10</cp:revision>
  <dcterms:created xsi:type="dcterms:W3CDTF">2022-01-27T17:06:16Z</dcterms:created>
  <dcterms:modified xsi:type="dcterms:W3CDTF">2022-02-01T18:19:55Z</dcterms:modified>
</cp:coreProperties>
</file>